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7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3" r:id="rId11"/>
    <p:sldId id="264" r:id="rId12"/>
    <p:sldId id="266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B75542-8F01-4D15-A8E8-7908D4146F6D}" v="98" dt="2025-01-12T13:11:16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AAA8DFDA-37F4-4789-80B8-2F83B3D51314}"/>
    <pc:docChg chg="undo custSel modSld">
      <pc:chgData name="Kal Rabb" userId="3edf06299a4717ec" providerId="LiveId" clId="{AAA8DFDA-37F4-4789-80B8-2F83B3D51314}" dt="2024-09-30T15:30:26.677" v="25" actId="108"/>
      <pc:docMkLst>
        <pc:docMk/>
      </pc:docMkLst>
      <pc:sldChg chg="modSp mod">
        <pc:chgData name="Kal Rabb" userId="3edf06299a4717ec" providerId="LiveId" clId="{AAA8DFDA-37F4-4789-80B8-2F83B3D51314}" dt="2024-09-30T15:28:44.231" v="6" actId="1076"/>
        <pc:sldMkLst>
          <pc:docMk/>
          <pc:sldMk cId="4113507066" sldId="257"/>
        </pc:sldMkLst>
      </pc:sldChg>
      <pc:sldChg chg="modSp mod">
        <pc:chgData name="Kal Rabb" userId="3edf06299a4717ec" providerId="LiveId" clId="{AAA8DFDA-37F4-4789-80B8-2F83B3D51314}" dt="2024-09-30T15:29:07.993" v="13" actId="403"/>
        <pc:sldMkLst>
          <pc:docMk/>
          <pc:sldMk cId="1206079687" sldId="260"/>
        </pc:sldMkLst>
      </pc:sldChg>
      <pc:sldChg chg="modSp mod">
        <pc:chgData name="Kal Rabb" userId="3edf06299a4717ec" providerId="LiveId" clId="{AAA8DFDA-37F4-4789-80B8-2F83B3D51314}" dt="2024-09-30T15:29:15.276" v="15" actId="403"/>
        <pc:sldMkLst>
          <pc:docMk/>
          <pc:sldMk cId="3620169055" sldId="261"/>
        </pc:sldMkLst>
      </pc:sldChg>
      <pc:sldChg chg="modSp mod">
        <pc:chgData name="Kal Rabb" userId="3edf06299a4717ec" providerId="LiveId" clId="{AAA8DFDA-37F4-4789-80B8-2F83B3D51314}" dt="2024-09-30T15:29:29.598" v="18" actId="27636"/>
        <pc:sldMkLst>
          <pc:docMk/>
          <pc:sldMk cId="2088753335" sldId="263"/>
        </pc:sldMkLst>
      </pc:sldChg>
      <pc:sldChg chg="modSp mod">
        <pc:chgData name="Kal Rabb" userId="3edf06299a4717ec" providerId="LiveId" clId="{AAA8DFDA-37F4-4789-80B8-2F83B3D51314}" dt="2024-09-30T15:29:50.797" v="20" actId="403"/>
        <pc:sldMkLst>
          <pc:docMk/>
          <pc:sldMk cId="1189041015" sldId="264"/>
        </pc:sldMkLst>
      </pc:sldChg>
      <pc:sldChg chg="modSp mod">
        <pc:chgData name="Kal Rabb" userId="3edf06299a4717ec" providerId="LiveId" clId="{AAA8DFDA-37F4-4789-80B8-2F83B3D51314}" dt="2024-09-30T15:30:26.677" v="25" actId="108"/>
        <pc:sldMkLst>
          <pc:docMk/>
          <pc:sldMk cId="1914083585" sldId="266"/>
        </pc:sldMkLst>
      </pc:sldChg>
    </pc:docChg>
  </pc:docChgLst>
  <pc:docChgLst>
    <pc:chgData name="Kal Rabb" userId="3edf06299a4717ec" providerId="LiveId" clId="{44B75542-8F01-4D15-A8E8-7908D4146F6D}"/>
    <pc:docChg chg="undo custSel addSld modSld">
      <pc:chgData name="Kal Rabb" userId="3edf06299a4717ec" providerId="LiveId" clId="{44B75542-8F01-4D15-A8E8-7908D4146F6D}" dt="2025-01-12T13:14:47.052" v="1457" actId="20577"/>
      <pc:docMkLst>
        <pc:docMk/>
      </pc:docMkLst>
      <pc:sldChg chg="addSp delSp modSp new mod modClrScheme chgLayout">
        <pc:chgData name="Kal Rabb" userId="3edf06299a4717ec" providerId="LiveId" clId="{44B75542-8F01-4D15-A8E8-7908D4146F6D}" dt="2025-01-12T12:55:39.528" v="505" actId="20577"/>
        <pc:sldMkLst>
          <pc:docMk/>
          <pc:sldMk cId="2263681681" sldId="268"/>
        </pc:sldMkLst>
        <pc:spChg chg="del mod ord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2" creationId="{13D907D5-7D98-FC3E-3C35-6EE47B04947D}"/>
          </ac:spMkLst>
        </pc:spChg>
        <pc:spChg chg="del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3" creationId="{9F713C7C-53C5-2924-32E1-61A3A36FEF88}"/>
          </ac:spMkLst>
        </pc:spChg>
        <pc:spChg chg="del mod ord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4" creationId="{4A6B17E2-E407-698B-91FD-ADAD0738BE82}"/>
          </ac:spMkLst>
        </pc:spChg>
        <pc:spChg chg="del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5" creationId="{507BF8C4-5E5F-25FD-57A0-C04829084667}"/>
          </ac:spMkLst>
        </pc:spChg>
        <pc:spChg chg="del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6" creationId="{AD4AC00D-BE5A-6C4E-B5A3-DDF9A034A897}"/>
          </ac:spMkLst>
        </pc:spChg>
        <pc:spChg chg="add mod ord">
          <ac:chgData name="Kal Rabb" userId="3edf06299a4717ec" providerId="LiveId" clId="{44B75542-8F01-4D15-A8E8-7908D4146F6D}" dt="2025-01-12T12:44:49.797" v="14" actId="20577"/>
          <ac:spMkLst>
            <pc:docMk/>
            <pc:sldMk cId="2263681681" sldId="268"/>
            <ac:spMk id="7" creationId="{D8EB7BB1-3B33-A741-4FF5-3CB08CEB673F}"/>
          </ac:spMkLst>
        </pc:spChg>
        <pc:spChg chg="add mod ord">
          <ac:chgData name="Kal Rabb" userId="3edf06299a4717ec" providerId="LiveId" clId="{44B75542-8F01-4D15-A8E8-7908D4146F6D}" dt="2025-01-12T12:55:39.528" v="505" actId="20577"/>
          <ac:spMkLst>
            <pc:docMk/>
            <pc:sldMk cId="2263681681" sldId="268"/>
            <ac:spMk id="8" creationId="{2D61667B-474C-4285-F3BA-7570AF203F3B}"/>
          </ac:spMkLst>
        </pc:spChg>
      </pc:sldChg>
      <pc:sldChg chg="addSp delSp modSp new mod modAnim">
        <pc:chgData name="Kal Rabb" userId="3edf06299a4717ec" providerId="LiveId" clId="{44B75542-8F01-4D15-A8E8-7908D4146F6D}" dt="2025-01-12T12:58:32.715" v="617"/>
        <pc:sldMkLst>
          <pc:docMk/>
          <pc:sldMk cId="1393324958" sldId="269"/>
        </pc:sldMkLst>
        <pc:spChg chg="mod">
          <ac:chgData name="Kal Rabb" userId="3edf06299a4717ec" providerId="LiveId" clId="{44B75542-8F01-4D15-A8E8-7908D4146F6D}" dt="2025-01-12T12:52:08.021" v="478" actId="20577"/>
          <ac:spMkLst>
            <pc:docMk/>
            <pc:sldMk cId="1393324958" sldId="269"/>
            <ac:spMk id="2" creationId="{1CB0866E-8C87-AEE3-3E6F-47633FF06A3F}"/>
          </ac:spMkLst>
        </pc:spChg>
        <pc:spChg chg="del">
          <ac:chgData name="Kal Rabb" userId="3edf06299a4717ec" providerId="LiveId" clId="{44B75542-8F01-4D15-A8E8-7908D4146F6D}" dt="2025-01-12T12:52:01.709" v="471"/>
          <ac:spMkLst>
            <pc:docMk/>
            <pc:sldMk cId="1393324958" sldId="269"/>
            <ac:spMk id="3" creationId="{89934334-7094-6062-8C0E-CA3EDBD51CDE}"/>
          </ac:spMkLst>
        </pc:spChg>
        <pc:spChg chg="add mod">
          <ac:chgData name="Kal Rabb" userId="3edf06299a4717ec" providerId="LiveId" clId="{44B75542-8F01-4D15-A8E8-7908D4146F6D}" dt="2025-01-12T12:53:16.265" v="488" actId="1076"/>
          <ac:spMkLst>
            <pc:docMk/>
            <pc:sldMk cId="1393324958" sldId="269"/>
            <ac:spMk id="4" creationId="{41A912E1-374D-35CE-B613-5B756F7B91A4}"/>
          </ac:spMkLst>
        </pc:spChg>
        <pc:spChg chg="add mod">
          <ac:chgData name="Kal Rabb" userId="3edf06299a4717ec" providerId="LiveId" clId="{44B75542-8F01-4D15-A8E8-7908D4146F6D}" dt="2025-01-12T12:53:12.600" v="487" actId="1076"/>
          <ac:spMkLst>
            <pc:docMk/>
            <pc:sldMk cId="1393324958" sldId="269"/>
            <ac:spMk id="5" creationId="{B88143F0-D633-DBDB-FBA2-4A3B34EE3822}"/>
          </ac:spMkLst>
        </pc:spChg>
        <pc:spChg chg="add mod">
          <ac:chgData name="Kal Rabb" userId="3edf06299a4717ec" providerId="LiveId" clId="{44B75542-8F01-4D15-A8E8-7908D4146F6D}" dt="2025-01-12T12:55:15.296" v="491" actId="14100"/>
          <ac:spMkLst>
            <pc:docMk/>
            <pc:sldMk cId="1393324958" sldId="269"/>
            <ac:spMk id="6" creationId="{47B7B4F6-4EDB-A42F-BF19-76EA4347F722}"/>
          </ac:spMkLst>
        </pc:spChg>
        <pc:spChg chg="add mod">
          <ac:chgData name="Kal Rabb" userId="3edf06299a4717ec" providerId="LiveId" clId="{44B75542-8F01-4D15-A8E8-7908D4146F6D}" dt="2025-01-12T12:57:05.832" v="614" actId="20577"/>
          <ac:spMkLst>
            <pc:docMk/>
            <pc:sldMk cId="1393324958" sldId="269"/>
            <ac:spMk id="7" creationId="{7AD69BBA-E94A-CF4C-34C1-9E468BF34CF0}"/>
          </ac:spMkLst>
        </pc:spChg>
        <pc:picChg chg="add mod">
          <ac:chgData name="Kal Rabb" userId="3edf06299a4717ec" providerId="LiveId" clId="{44B75542-8F01-4D15-A8E8-7908D4146F6D}" dt="2025-01-12T12:53:06.483" v="486" actId="1076"/>
          <ac:picMkLst>
            <pc:docMk/>
            <pc:sldMk cId="1393324958" sldId="269"/>
            <ac:picMk id="1026" creationId="{4E0A5DF3-3AC0-16FB-9262-278FCAAFAA16}"/>
          </ac:picMkLst>
        </pc:picChg>
      </pc:sldChg>
      <pc:sldChg chg="modSp new modAnim">
        <pc:chgData name="Kal Rabb" userId="3edf06299a4717ec" providerId="LiveId" clId="{44B75542-8F01-4D15-A8E8-7908D4146F6D}" dt="2025-01-12T13:01:49.917" v="703" actId="20577"/>
        <pc:sldMkLst>
          <pc:docMk/>
          <pc:sldMk cId="2510052050" sldId="270"/>
        </pc:sldMkLst>
        <pc:spChg chg="mod">
          <ac:chgData name="Kal Rabb" userId="3edf06299a4717ec" providerId="LiveId" clId="{44B75542-8F01-4D15-A8E8-7908D4146F6D}" dt="2025-01-12T13:01:49.917" v="703" actId="20577"/>
          <ac:spMkLst>
            <pc:docMk/>
            <pc:sldMk cId="2510052050" sldId="270"/>
            <ac:spMk id="2" creationId="{2B2E30BA-41DF-83FA-4A7D-634B1E3A67BA}"/>
          </ac:spMkLst>
        </pc:spChg>
        <pc:spChg chg="mod">
          <ac:chgData name="Kal Rabb" userId="3edf06299a4717ec" providerId="LiveId" clId="{44B75542-8F01-4D15-A8E8-7908D4146F6D}" dt="2025-01-12T13:01:42.284" v="697" actId="20577"/>
          <ac:spMkLst>
            <pc:docMk/>
            <pc:sldMk cId="2510052050" sldId="270"/>
            <ac:spMk id="3" creationId="{467FB56B-58F8-86C5-735F-915CA6A5D08A}"/>
          </ac:spMkLst>
        </pc:spChg>
      </pc:sldChg>
      <pc:sldChg chg="modSp new mod">
        <pc:chgData name="Kal Rabb" userId="3edf06299a4717ec" providerId="LiveId" clId="{44B75542-8F01-4D15-A8E8-7908D4146F6D}" dt="2025-01-12T13:08:51.317" v="1059" actId="5793"/>
        <pc:sldMkLst>
          <pc:docMk/>
          <pc:sldMk cId="3822363946" sldId="271"/>
        </pc:sldMkLst>
        <pc:spChg chg="mod">
          <ac:chgData name="Kal Rabb" userId="3edf06299a4717ec" providerId="LiveId" clId="{44B75542-8F01-4D15-A8E8-7908D4146F6D}" dt="2025-01-12T13:02:09.608" v="720" actId="20577"/>
          <ac:spMkLst>
            <pc:docMk/>
            <pc:sldMk cId="3822363946" sldId="271"/>
            <ac:spMk id="2" creationId="{2F622BAC-EDDD-CB14-7CDD-9C671B11BA73}"/>
          </ac:spMkLst>
        </pc:spChg>
        <pc:spChg chg="mod">
          <ac:chgData name="Kal Rabb" userId="3edf06299a4717ec" providerId="LiveId" clId="{44B75542-8F01-4D15-A8E8-7908D4146F6D}" dt="2025-01-12T13:08:51.317" v="1059" actId="5793"/>
          <ac:spMkLst>
            <pc:docMk/>
            <pc:sldMk cId="3822363946" sldId="271"/>
            <ac:spMk id="3" creationId="{2BCD39D3-AE5C-3C5B-15B2-21581CFF7CEA}"/>
          </ac:spMkLst>
        </pc:spChg>
      </pc:sldChg>
      <pc:sldChg chg="addSp modSp new mod">
        <pc:chgData name="Kal Rabb" userId="3edf06299a4717ec" providerId="LiveId" clId="{44B75542-8F01-4D15-A8E8-7908D4146F6D}" dt="2025-01-12T13:14:47.052" v="1457" actId="20577"/>
        <pc:sldMkLst>
          <pc:docMk/>
          <pc:sldMk cId="4278080393" sldId="272"/>
        </pc:sldMkLst>
        <pc:spChg chg="mod">
          <ac:chgData name="Kal Rabb" userId="3edf06299a4717ec" providerId="LiveId" clId="{44B75542-8F01-4D15-A8E8-7908D4146F6D}" dt="2025-01-12T13:09:54.741" v="1077" actId="20577"/>
          <ac:spMkLst>
            <pc:docMk/>
            <pc:sldMk cId="4278080393" sldId="272"/>
            <ac:spMk id="2" creationId="{2A825445-8341-377D-96D4-052DD12500A6}"/>
          </ac:spMkLst>
        </pc:spChg>
        <pc:spChg chg="mod">
          <ac:chgData name="Kal Rabb" userId="3edf06299a4717ec" providerId="LiveId" clId="{44B75542-8F01-4D15-A8E8-7908D4146F6D}" dt="2025-01-12T13:14:47.052" v="1457" actId="20577"/>
          <ac:spMkLst>
            <pc:docMk/>
            <pc:sldMk cId="4278080393" sldId="272"/>
            <ac:spMk id="3" creationId="{C597F2F4-ABF4-C03F-4B2F-42C4A8806430}"/>
          </ac:spMkLst>
        </pc:spChg>
        <pc:picChg chg="add mod">
          <ac:chgData name="Kal Rabb" userId="3edf06299a4717ec" providerId="LiveId" clId="{44B75542-8F01-4D15-A8E8-7908D4146F6D}" dt="2025-01-12T13:11:16.585" v="1142" actId="1076"/>
          <ac:picMkLst>
            <pc:docMk/>
            <pc:sldMk cId="4278080393" sldId="272"/>
            <ac:picMk id="2050" creationId="{312B57ED-13D0-F0F8-3AB1-ED2048C06E0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09718-3FD1-4829-8DCC-CEA3AB58367F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7854D-5F90-492D-A2F7-5265CE852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52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Regression is a common way to use understandable math/ data </a:t>
            </a:r>
            <a:r>
              <a:rPr lang="en-US"/>
              <a:t>for predictive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87854D-5F90-492D-A2F7-5265CE8521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02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3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53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22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59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44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242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89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59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474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41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1/12/2025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88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rewconway.com/zia/2013/3/26/the-data-science-venn-diagra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E3D36-AFEE-4D7C-3ABE-004CA58AA7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Science/ 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A4DB0-AF0B-0400-29E9-59B9807A7E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Overview and Architecture Implications</a:t>
            </a:r>
          </a:p>
        </p:txBody>
      </p:sp>
    </p:spTree>
    <p:extLst>
      <p:ext uri="{BB962C8B-B14F-4D97-AF65-F5344CB8AC3E}">
        <p14:creationId xmlns:p14="http://schemas.microsoft.com/office/powerpoint/2010/main" val="2299484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39CA-49F2-396C-3EA1-3D533355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Raw Data vs Smart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5B20C-C9E3-E6ED-7970-590657381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ML and AI ingest data to provide smarter insights … but they need to learn</a:t>
            </a:r>
          </a:p>
          <a:p>
            <a:r>
              <a:rPr lang="en-US" sz="2800" dirty="0"/>
              <a:t>Training systems</a:t>
            </a:r>
          </a:p>
          <a:p>
            <a:r>
              <a:rPr lang="en-US" sz="2800" dirty="0"/>
              <a:t>Large input of data; labelled</a:t>
            </a:r>
          </a:p>
          <a:p>
            <a:pPr lvl="1"/>
            <a:r>
              <a:rPr lang="en-US" sz="2400" dirty="0"/>
              <a:t>System self learns based on labels</a:t>
            </a:r>
          </a:p>
          <a:p>
            <a:pPr lvl="2"/>
            <a:r>
              <a:rPr lang="en-US" sz="1800" dirty="0"/>
              <a:t>E.g. "Is this a street light"? (Common captcha)</a:t>
            </a:r>
          </a:p>
          <a:p>
            <a:pPr lvl="1"/>
            <a:r>
              <a:rPr lang="en-US" sz="2400" dirty="0"/>
              <a:t>Neural network starts with basic image (input) and starts comparing  to labelled output or expected output</a:t>
            </a:r>
          </a:p>
          <a:p>
            <a:pPr lvl="2"/>
            <a:r>
              <a:rPr lang="en-US" sz="1800" dirty="0"/>
              <a:t>Internally it develops a set of connections based on input, analysis (from internal algorithms) and expected output.  And the internal algorithms keep changing over time and as more and more data comes in)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875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5E5BD-A88D-B2A9-A788-1E34B735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81424-3FBC-3536-7174-E1E04AF225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/>
              <a:t>How to organize data</a:t>
            </a:r>
          </a:p>
          <a:p>
            <a:pPr lvl="1"/>
            <a:r>
              <a:rPr lang="en-US" sz="2000" dirty="0"/>
              <a:t>Services or new code needed to cleanse and manage the data</a:t>
            </a:r>
          </a:p>
          <a:p>
            <a:pPr lvl="2"/>
            <a:r>
              <a:rPr lang="en-US" sz="1600" dirty="0"/>
              <a:t>What ‘type’ of data?  Image?  Text? ASCII or multi-byte Text?  </a:t>
            </a:r>
          </a:p>
          <a:p>
            <a:pPr lvl="2"/>
            <a:r>
              <a:rPr lang="en-US" sz="1600" dirty="0"/>
              <a:t>How much Data?</a:t>
            </a:r>
          </a:p>
          <a:p>
            <a:pPr lvl="2"/>
            <a:r>
              <a:rPr lang="en-US" sz="1600" dirty="0"/>
              <a:t>What throughput is needed?</a:t>
            </a:r>
          </a:p>
          <a:p>
            <a:pPr lvl="2"/>
            <a:r>
              <a:rPr lang="en-US" sz="1600" dirty="0"/>
              <a:t>Parallel or serial processing?</a:t>
            </a:r>
          </a:p>
          <a:p>
            <a:pPr lvl="1"/>
            <a:r>
              <a:rPr lang="en-US" sz="2000" dirty="0"/>
              <a:t>How to select tools/ impacts on the application</a:t>
            </a:r>
          </a:p>
          <a:p>
            <a:pPr lvl="2"/>
            <a:r>
              <a:rPr lang="en-US" sz="1600" dirty="0"/>
              <a:t>C/ C++/ Java/ C#/ Python</a:t>
            </a:r>
          </a:p>
          <a:p>
            <a:pPr lvl="1"/>
            <a:r>
              <a:rPr lang="en-US" sz="2000" dirty="0"/>
              <a:t>Efficiency in algorithms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45386-4C50-AA37-80B0-EDBF5A875D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/>
              <a:t>Distributed system or single system?</a:t>
            </a:r>
          </a:p>
          <a:p>
            <a:pPr lvl="1"/>
            <a:r>
              <a:rPr lang="en-US" sz="2000" dirty="0"/>
              <a:t>Communications type and synchronization needs?</a:t>
            </a:r>
          </a:p>
          <a:p>
            <a:pPr lvl="1"/>
            <a:r>
              <a:rPr lang="en-US" sz="2000" dirty="0"/>
              <a:t>Ability to modify algorithms easily</a:t>
            </a:r>
          </a:p>
          <a:p>
            <a:pPr lvl="1"/>
            <a:r>
              <a:rPr lang="en-US" sz="2000" dirty="0"/>
              <a:t>Swap in different modules; Integrate different technologies</a:t>
            </a:r>
          </a:p>
          <a:p>
            <a:pPr lvl="1"/>
            <a:r>
              <a:rPr lang="en-US" sz="2000" dirty="0"/>
              <a:t>Ways to present data </a:t>
            </a:r>
          </a:p>
          <a:p>
            <a:pPr lvl="1"/>
            <a:r>
              <a:rPr lang="en-US" sz="2000" dirty="0"/>
              <a:t>Automation</a:t>
            </a:r>
          </a:p>
        </p:txBody>
      </p:sp>
    </p:spTree>
    <p:extLst>
      <p:ext uri="{BB962C8B-B14F-4D97-AF65-F5344CB8AC3E}">
        <p14:creationId xmlns:p14="http://schemas.microsoft.com/office/powerpoint/2010/main" val="118904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0BFD6E5-C1DB-BE7F-7350-D7EF3F6E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Data Science</a:t>
            </a:r>
            <a:r>
              <a:rPr lang="en-US"/>
              <a:t>/ Architecture </a:t>
            </a:r>
            <a:r>
              <a:rPr lang="en-US" dirty="0"/>
              <a:t>… not so different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CD4C1B-4068-5DA3-FF03-B319AA21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/>
          <a:lstStyle/>
          <a:p>
            <a:r>
              <a:rPr lang="en-US" dirty="0"/>
              <a:t>Data Science /ML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37358CF-1978-A2A7-A487-51A086AB6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Collect data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Explore data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Prepare data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Model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Evaluate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CA51D86-7183-7646-A188-C6F17417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88295EA-866C-D159-68CE-4684EF758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Collect requirements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Review/ refine requirements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Generate options for architecture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Model or prototype options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Evaluate</a:t>
            </a:r>
          </a:p>
        </p:txBody>
      </p:sp>
    </p:spTree>
    <p:extLst>
      <p:ext uri="{BB962C8B-B14F-4D97-AF65-F5344CB8AC3E}">
        <p14:creationId xmlns:p14="http://schemas.microsoft.com/office/powerpoint/2010/main" val="1914083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8EB7BB1-3B33-A741-4FF5-3CB08CEB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Cleaning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61667B-474C-4285-F3BA-7570AF203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 anomalies are common in Data Science</a:t>
            </a:r>
          </a:p>
          <a:p>
            <a:r>
              <a:rPr lang="en-US" dirty="0"/>
              <a:t>Often, data is imported from multiple sources – and over time (so things change).  Issues include: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Missing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Incomplete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Duplicate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Incorrectly formatted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Inconsistent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Outlier data</a:t>
            </a:r>
          </a:p>
          <a:p>
            <a:pPr marL="115888" indent="0">
              <a:buNone/>
            </a:pPr>
            <a:r>
              <a:rPr lang="en-US" dirty="0"/>
              <a:t>Sometimes it just that the data is not in a format or structure that makes it easy to </a:t>
            </a:r>
            <a:r>
              <a:rPr lang="en-US" dirty="0" err="1"/>
              <a:t>analyse</a:t>
            </a:r>
            <a:r>
              <a:rPr lang="en-US" dirty="0"/>
              <a:t>!</a:t>
            </a:r>
          </a:p>
          <a:p>
            <a:pPr marL="115888" indent="0">
              <a:buNone/>
            </a:pPr>
            <a:r>
              <a:rPr lang="en-US" dirty="0"/>
              <a:t>Data Engineering will use tools to uncover issues and correct them</a:t>
            </a:r>
          </a:p>
        </p:txBody>
      </p:sp>
    </p:spTree>
    <p:extLst>
      <p:ext uri="{BB962C8B-B14F-4D97-AF65-F5344CB8AC3E}">
        <p14:creationId xmlns:p14="http://schemas.microsoft.com/office/powerpoint/2010/main" val="226368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866E-8C87-AEE3-3E6F-47633FF06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1026" name="Picture 2" descr="download-(29)">
            <a:extLst>
              <a:ext uri="{FF2B5EF4-FFF2-40B4-BE49-F238E27FC236}">
                <a16:creationId xmlns:a16="http://schemas.microsoft.com/office/drawing/2014/main" id="{4E0A5DF3-3AC0-16FB-9262-278FCAAFAA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622" y="1617516"/>
            <a:ext cx="7878518" cy="362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41A912E1-374D-35CE-B613-5B756F7B91A4}"/>
              </a:ext>
            </a:extLst>
          </p:cNvPr>
          <p:cNvSpPr/>
          <p:nvPr/>
        </p:nvSpPr>
        <p:spPr>
          <a:xfrm>
            <a:off x="2979323" y="4418725"/>
            <a:ext cx="993531" cy="43987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88143F0-D633-DBDB-FBA2-4A3B34EE3822}"/>
              </a:ext>
            </a:extLst>
          </p:cNvPr>
          <p:cNvSpPr/>
          <p:nvPr/>
        </p:nvSpPr>
        <p:spPr>
          <a:xfrm>
            <a:off x="2979324" y="3881913"/>
            <a:ext cx="993531" cy="43987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B7B4F6-4EDB-A42F-BF19-76EA4347F722}"/>
              </a:ext>
            </a:extLst>
          </p:cNvPr>
          <p:cNvSpPr/>
          <p:nvPr/>
        </p:nvSpPr>
        <p:spPr>
          <a:xfrm>
            <a:off x="7692350" y="2369758"/>
            <a:ext cx="2215925" cy="26662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69BBA-E94A-CF4C-34C1-9E468BF34CF0}"/>
              </a:ext>
            </a:extLst>
          </p:cNvPr>
          <p:cNvSpPr txBox="1"/>
          <p:nvPr/>
        </p:nvSpPr>
        <p:spPr>
          <a:xfrm>
            <a:off x="1241946" y="5240484"/>
            <a:ext cx="8830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Duplicates?  (John)</a:t>
            </a:r>
          </a:p>
          <a:p>
            <a:r>
              <a:rPr lang="en-US" dirty="0"/>
              <a:t>Date Format? (Time?  MM/DD or DD/MM)</a:t>
            </a:r>
          </a:p>
          <a:p>
            <a:r>
              <a:rPr lang="en-US" dirty="0"/>
              <a:t>Outliers?  (100)</a:t>
            </a:r>
          </a:p>
          <a:p>
            <a:r>
              <a:rPr lang="en-US" dirty="0"/>
              <a:t>Missing? (nan = Nan or </a:t>
            </a:r>
            <a:r>
              <a:rPr lang="en-US" dirty="0" err="1"/>
              <a:t>NaN</a:t>
            </a:r>
            <a:r>
              <a:rPr lang="en-US" dirty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139332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E30BA-41DF-83FA-4A7D-634B1E3A6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FB56B-58F8-86C5-735F-915CA6A5D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endParaRPr lang="en-US" dirty="0"/>
          </a:p>
          <a:p>
            <a:r>
              <a:rPr lang="en-US" dirty="0"/>
              <a:t>pandas</a:t>
            </a:r>
          </a:p>
          <a:p>
            <a:r>
              <a:rPr lang="en-US" dirty="0"/>
              <a:t>matplotlib</a:t>
            </a:r>
          </a:p>
          <a:p>
            <a:r>
              <a:rPr lang="en-US" dirty="0"/>
              <a:t>General tools</a:t>
            </a:r>
          </a:p>
          <a:p>
            <a:r>
              <a:rPr lang="en-US" dirty="0"/>
              <a:t>regex</a:t>
            </a:r>
          </a:p>
          <a:p>
            <a:r>
              <a:rPr lang="en-US" dirty="0"/>
              <a:t>scripts</a:t>
            </a:r>
          </a:p>
        </p:txBody>
      </p:sp>
    </p:spTree>
    <p:extLst>
      <p:ext uri="{BB962C8B-B14F-4D97-AF65-F5344CB8AC3E}">
        <p14:creationId xmlns:p14="http://schemas.microsoft.com/office/powerpoint/2010/main" val="2510052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22BAC-EDDD-CB14-7CDD-9C671B11B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D39D3-AE5C-3C5B-15B2-21581CFF7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descriptive analysis is a common starting point (using charts to show the nature of the data), a more advanced approach is predictive analysis</a:t>
            </a:r>
          </a:p>
          <a:p>
            <a:r>
              <a:rPr lang="en-US" dirty="0"/>
              <a:t>Descriptive:  What is</a:t>
            </a:r>
          </a:p>
          <a:p>
            <a:r>
              <a:rPr lang="en-US" dirty="0"/>
              <a:t>Predictive: What might be</a:t>
            </a:r>
          </a:p>
          <a:p>
            <a:r>
              <a:rPr lang="en-US" dirty="0"/>
              <a:t>We’ll consider a basic predictive mechanism called ‘regression’</a:t>
            </a:r>
          </a:p>
          <a:p>
            <a:pPr marL="231775" indent="-177800">
              <a:buFont typeface="Arial" panose="020B0604020202020204" pitchFamily="34" charset="0"/>
              <a:buChar char="•"/>
            </a:pPr>
            <a:r>
              <a:rPr lang="en-US" dirty="0"/>
              <a:t>Think back to high school math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63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25445-8341-377D-96D4-052DD125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7F2F4-ABF4-C03F-4B2F-42C4A8806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788016" cy="4023360"/>
          </a:xfrm>
        </p:spPr>
        <p:txBody>
          <a:bodyPr/>
          <a:lstStyle/>
          <a:p>
            <a:r>
              <a:rPr lang="en-US" dirty="0"/>
              <a:t>You may also recognize this as ‘line of best fit’</a:t>
            </a:r>
          </a:p>
          <a:p>
            <a:r>
              <a:rPr lang="en-US" dirty="0"/>
              <a:t>Essentially a line that minimizes variance between each data point</a:t>
            </a:r>
          </a:p>
          <a:p>
            <a:r>
              <a:rPr lang="en-US" dirty="0"/>
              <a:t>By establishing a regression line (best fit), any new data point (x) can have a predicted outcome (y)</a:t>
            </a:r>
          </a:p>
          <a:p>
            <a:r>
              <a:rPr lang="en-US" dirty="0"/>
              <a:t>X: Independent Variable</a:t>
            </a:r>
          </a:p>
          <a:p>
            <a:r>
              <a:rPr lang="en-US" dirty="0"/>
              <a:t>Y: Dependent Variable</a:t>
            </a:r>
          </a:p>
          <a:p>
            <a:endParaRPr lang="en-US" dirty="0"/>
          </a:p>
          <a:p>
            <a:r>
              <a:rPr lang="en-US" dirty="0"/>
              <a:t>matplotlib, </a:t>
            </a:r>
            <a:r>
              <a:rPr lang="en-US" dirty="0" err="1"/>
              <a:t>sklearn</a:t>
            </a:r>
            <a:r>
              <a:rPr lang="en-US" dirty="0"/>
              <a:t> are popular python libraries </a:t>
            </a:r>
            <a:r>
              <a:rPr lang="en-US"/>
              <a:t>to help</a:t>
            </a:r>
            <a:endParaRPr lang="en-US" dirty="0"/>
          </a:p>
        </p:txBody>
      </p:sp>
      <p:pic>
        <p:nvPicPr>
          <p:cNvPr id="2050" name="Picture 2" descr="Line-of-Best-Fit">
            <a:extLst>
              <a:ext uri="{FF2B5EF4-FFF2-40B4-BE49-F238E27FC236}">
                <a16:creationId xmlns:a16="http://schemas.microsoft.com/office/drawing/2014/main" id="{312B57ED-13D0-F0F8-3AB1-ED2048C06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945" y="1737360"/>
            <a:ext cx="39147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08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8FE6-FF2C-4077-233F-E72172B4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does Arch/ Req have to do with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33758-1421-41CC-8370-A2D45A39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/>
              <a:t>This is Architecture / Requirements … what does that have to do with Data Science or Machine Learning?</a:t>
            </a:r>
          </a:p>
          <a:p>
            <a:pPr lvl="1"/>
            <a:r>
              <a:rPr lang="en-US" dirty="0"/>
              <a:t>DS and ML are applications of software and technology</a:t>
            </a:r>
          </a:p>
          <a:p>
            <a:pPr lvl="1"/>
            <a:r>
              <a:rPr lang="en-US" dirty="0"/>
              <a:t>Requirements and Architecture are how you go about creating applications</a:t>
            </a:r>
          </a:p>
          <a:p>
            <a:pPr lvl="1"/>
            <a:r>
              <a:rPr lang="en-US" dirty="0"/>
              <a:t>You can’t create applications without understanding their purpose</a:t>
            </a:r>
          </a:p>
          <a:p>
            <a:pPr lvl="2"/>
            <a:r>
              <a:rPr lang="en-US" dirty="0"/>
              <a:t>Context</a:t>
            </a:r>
          </a:p>
          <a:p>
            <a:pPr lvl="2"/>
            <a:r>
              <a:rPr lang="en-US" dirty="0"/>
              <a:t>Domain</a:t>
            </a:r>
          </a:p>
          <a:p>
            <a:pPr lvl="1"/>
            <a:r>
              <a:rPr lang="en-US" dirty="0"/>
              <a:t>We have covered many application ‘domains’, and given the prevalence (on ongoing growth) of Data Science and ML, it is important that anyone designing or architecting software understands these topics</a:t>
            </a:r>
          </a:p>
        </p:txBody>
      </p:sp>
    </p:spTree>
    <p:extLst>
      <p:ext uri="{BB962C8B-B14F-4D97-AF65-F5344CB8AC3E}">
        <p14:creationId xmlns:p14="http://schemas.microsoft.com/office/powerpoint/2010/main" val="209673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03091-8D7B-7D27-732E-44050BB32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is Data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29F4C-F376-0268-59E4-44EC4B8A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77" y="1845734"/>
            <a:ext cx="5695423" cy="4023360"/>
          </a:xfrm>
        </p:spPr>
        <p:txBody>
          <a:bodyPr>
            <a:normAutofit/>
          </a:bodyPr>
          <a:lstStyle/>
          <a:p>
            <a:r>
              <a:rPr lang="en-US" dirty="0"/>
              <a:t>Find order, meaning, value from (unstructured data)</a:t>
            </a:r>
          </a:p>
          <a:p>
            <a:pPr lvl="1"/>
            <a:r>
              <a:rPr lang="en-US" dirty="0"/>
              <a:t>2019 (indeed.com): 29% increase YOY in data science jobs</a:t>
            </a:r>
          </a:p>
          <a:p>
            <a:pPr lvl="1"/>
            <a:r>
              <a:rPr lang="en-US" dirty="0" err="1"/>
              <a:t>Linkedin</a:t>
            </a:r>
            <a:r>
              <a:rPr lang="en-US" dirty="0"/>
              <a:t>: gap in supply/ demand (150K gap)</a:t>
            </a:r>
          </a:p>
          <a:p>
            <a:r>
              <a:rPr lang="en-US" dirty="0"/>
              <a:t>BUT: Data w/o software and applications … is just data</a:t>
            </a:r>
          </a:p>
          <a:p>
            <a:endParaRPr lang="en-US" dirty="0"/>
          </a:p>
          <a:p>
            <a:r>
              <a:rPr lang="en-US" dirty="0"/>
              <a:t>Drew Conway: Dev skills + Math/ Stats + Domain Expertise = Data Science</a:t>
            </a:r>
          </a:p>
          <a:p>
            <a:r>
              <a:rPr lang="en-US" dirty="0">
                <a:hlinkClick r:id="rId2"/>
              </a:rPr>
              <a:t>The Data Science Venn Diagram — Drew Conway</a:t>
            </a:r>
            <a:endParaRPr lang="en-US" dirty="0"/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5E208C-E22B-04E1-68E0-343C2B9391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800" y="1180323"/>
            <a:ext cx="5238223" cy="500012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1350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5E875-4E84-0C2D-CAF5-335CFFBDC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Data Science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59377-EFE4-7696-2D7F-ADE45E2D9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en-US" dirty="0"/>
              <a:t>It’s rare (and usually unwise) to have one person do it all on anything other than a small project</a:t>
            </a:r>
          </a:p>
          <a:p>
            <a:r>
              <a:rPr lang="en-US" dirty="0"/>
              <a:t>Multi-disciplinary team are usually pulled together</a:t>
            </a:r>
          </a:p>
          <a:p>
            <a:endParaRPr lang="en-US" dirty="0"/>
          </a:p>
          <a:p>
            <a:r>
              <a:rPr lang="en-US" dirty="0"/>
              <a:t>Roles/ Team</a:t>
            </a:r>
          </a:p>
          <a:p>
            <a:pPr lvl="1"/>
            <a:r>
              <a:rPr lang="en-US" dirty="0"/>
              <a:t>Data Engineer: The SME in programming</a:t>
            </a:r>
          </a:p>
          <a:p>
            <a:pPr lvl="1"/>
            <a:r>
              <a:rPr lang="en-US" dirty="0"/>
              <a:t>ML Specialist: Deep learning and algo</a:t>
            </a:r>
          </a:p>
          <a:p>
            <a:pPr lvl="1"/>
            <a:r>
              <a:rPr lang="en-US" dirty="0"/>
              <a:t>Researchers: Domain specific specialist (biologist, doctors, physicists) with stats skills</a:t>
            </a:r>
          </a:p>
          <a:p>
            <a:pPr lvl="1"/>
            <a:r>
              <a:rPr lang="en-US" dirty="0"/>
              <a:t>Analysts: SME in data DB, Visualization</a:t>
            </a:r>
          </a:p>
          <a:p>
            <a:pPr lvl="1"/>
            <a:r>
              <a:rPr lang="en-US" dirty="0"/>
              <a:t>Business/ Project lead: </a:t>
            </a:r>
            <a:r>
              <a:rPr lang="en-US" dirty="0" err="1"/>
              <a:t>Data+SW+Business</a:t>
            </a:r>
            <a:r>
              <a:rPr lang="en-US" dirty="0"/>
              <a:t> skills</a:t>
            </a:r>
          </a:p>
        </p:txBody>
      </p:sp>
    </p:spTree>
    <p:extLst>
      <p:ext uri="{BB962C8B-B14F-4D97-AF65-F5344CB8AC3E}">
        <p14:creationId xmlns:p14="http://schemas.microsoft.com/office/powerpoint/2010/main" val="374284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BDD63-177F-2FC0-D616-C511B9CC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Why do we need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2232B-8AFF-547F-F531-65CC9DF4D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/>
              <a:t>Insights</a:t>
            </a:r>
          </a:p>
          <a:p>
            <a:pPr lvl="1"/>
            <a:r>
              <a:rPr lang="en-US" dirty="0"/>
              <a:t>Business: Competitive advantage</a:t>
            </a:r>
          </a:p>
          <a:p>
            <a:pPr lvl="1"/>
            <a:r>
              <a:rPr lang="en-US" dirty="0"/>
              <a:t>i.e. BI (Business Intelligence)</a:t>
            </a:r>
          </a:p>
          <a:p>
            <a:r>
              <a:rPr lang="en-US" dirty="0"/>
              <a:t>Data sources:</a:t>
            </a:r>
          </a:p>
          <a:p>
            <a:pPr lvl="1"/>
            <a:r>
              <a:rPr lang="en-US" dirty="0"/>
              <a:t>Social network data (graphs/ connections)</a:t>
            </a:r>
          </a:p>
          <a:p>
            <a:pPr lvl="1"/>
            <a:r>
              <a:rPr lang="en-US" dirty="0"/>
              <a:t>Images (pictures)</a:t>
            </a:r>
          </a:p>
          <a:p>
            <a:pPr lvl="1"/>
            <a:r>
              <a:rPr lang="en-US" dirty="0"/>
              <a:t>Streaming data (video)</a:t>
            </a:r>
          </a:p>
          <a:p>
            <a:pPr lvl="1"/>
            <a:r>
              <a:rPr lang="en-US" dirty="0"/>
              <a:t>These all provide the ability to do analysis/ provide analytics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9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F4B8-BF14-D7F9-CD7D-D0DCF7169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Types of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E1EC4-BDE9-FEF7-20EF-5570265DE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en-US" dirty="0"/>
              <a:t>Descriptive (Here is what is going on)</a:t>
            </a:r>
          </a:p>
          <a:p>
            <a:pPr lvl="1"/>
            <a:r>
              <a:rPr lang="en-US" dirty="0"/>
              <a:t>Show plots of data.   Humans can draw conclusions from the information shown</a:t>
            </a:r>
          </a:p>
          <a:p>
            <a:r>
              <a:rPr lang="en-US" dirty="0"/>
              <a:t>Predictive (If X occurs, then Y will occur, or here is the most likely outcome given the current information)</a:t>
            </a:r>
          </a:p>
          <a:p>
            <a:pPr lvl="1"/>
            <a:r>
              <a:rPr lang="en-US" dirty="0"/>
              <a:t>Medical Treatment expected results</a:t>
            </a:r>
          </a:p>
          <a:p>
            <a:pPr lvl="1"/>
            <a:r>
              <a:rPr lang="en-US" dirty="0"/>
              <a:t>Investment results</a:t>
            </a:r>
          </a:p>
          <a:p>
            <a:pPr lvl="1"/>
            <a:r>
              <a:rPr lang="en-US" dirty="0"/>
              <a:t>Recommendation engines (we think you will like this)</a:t>
            </a:r>
          </a:p>
          <a:p>
            <a:pPr lvl="1"/>
            <a:r>
              <a:rPr lang="en-US" dirty="0"/>
              <a:t>Every single poll in politics</a:t>
            </a:r>
          </a:p>
          <a:p>
            <a:pPr lvl="1"/>
            <a:r>
              <a:rPr lang="en-US" dirty="0"/>
              <a:t>Health predictions (if your blood pressure keeps increasing at this rate …)</a:t>
            </a:r>
          </a:p>
          <a:p>
            <a:r>
              <a:rPr lang="en-US" dirty="0"/>
              <a:t>Prescriptive (Do X to achieve Y)</a:t>
            </a:r>
          </a:p>
          <a:p>
            <a:pPr lvl="1"/>
            <a:r>
              <a:rPr lang="en-US" dirty="0"/>
              <a:t>As it says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5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50B63-B01F-D891-F566-661FF53B8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Basic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37657-3279-FBBA-1F53-90C453919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US" sz="3200" dirty="0"/>
              <a:t>Have to:</a:t>
            </a:r>
          </a:p>
          <a:p>
            <a:pPr lvl="1"/>
            <a:r>
              <a:rPr lang="en-US" sz="2800" dirty="0"/>
              <a:t>Get data</a:t>
            </a:r>
          </a:p>
          <a:p>
            <a:pPr lvl="1"/>
            <a:r>
              <a:rPr lang="en-US" sz="2800" dirty="0"/>
              <a:t>'Clean' data</a:t>
            </a:r>
          </a:p>
          <a:p>
            <a:pPr lvl="2"/>
            <a:r>
              <a:rPr lang="en-US" sz="2000" dirty="0"/>
              <a:t>NOTE: 80% of project time spend on cleaning data</a:t>
            </a:r>
          </a:p>
          <a:p>
            <a:pPr lvl="1"/>
            <a:r>
              <a:rPr lang="en-US" sz="2800" dirty="0"/>
              <a:t>Explore data (visualize, understand, experiment)</a:t>
            </a:r>
          </a:p>
          <a:p>
            <a:pPr lvl="1"/>
            <a:r>
              <a:rPr lang="en-US" sz="2800" dirty="0"/>
              <a:t>Iterate to clean data again</a:t>
            </a:r>
          </a:p>
          <a:p>
            <a:pPr lvl="1"/>
            <a:r>
              <a:rPr lang="en-US" sz="2800" dirty="0"/>
              <a:t>Model the data (can you abstract the data)</a:t>
            </a:r>
          </a:p>
          <a:p>
            <a:pPr lvl="2"/>
            <a:r>
              <a:rPr lang="en-US" sz="2000" dirty="0"/>
              <a:t>Necessary to make predictions</a:t>
            </a:r>
          </a:p>
          <a:p>
            <a:pPr lvl="2"/>
            <a:r>
              <a:rPr lang="en-US" sz="2000" dirty="0"/>
              <a:t>Validate the model (iterate)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607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7499-A173-9987-A9DB-E8D28B0FA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The tools we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243F-5237-649E-45DE-5323A09FB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Python/ R: Modeling and data manipulation</a:t>
            </a:r>
          </a:p>
          <a:p>
            <a:pPr lvl="1"/>
            <a:r>
              <a:rPr lang="en-US" sz="2400" dirty="0"/>
              <a:t>C/C++: Fast backend processing</a:t>
            </a:r>
          </a:p>
          <a:p>
            <a:pPr lvl="1"/>
            <a:r>
              <a:rPr lang="en-US" sz="2400" dirty="0"/>
              <a:t>DBs: SQL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Math: Probability, regression, linear algebra, calculus</a:t>
            </a:r>
          </a:p>
          <a:p>
            <a:r>
              <a:rPr lang="en-US" sz="2800" dirty="0"/>
              <a:t>Which math to use to process data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016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F6DBC-D6C1-3EA4-73B4-6E2465E34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AI vs. ML vs. Data Science vs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8631D-A6F6-E961-C337-134773C34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AI vs ML vs Data Science</a:t>
            </a:r>
          </a:p>
          <a:p>
            <a:r>
              <a:rPr lang="en-US" dirty="0"/>
              <a:t>ML: Learns over time; fixed algorithm</a:t>
            </a:r>
          </a:p>
          <a:p>
            <a:pPr lvl="1"/>
            <a:r>
              <a:rPr lang="en-US" dirty="0"/>
              <a:t>Supervised Learning</a:t>
            </a:r>
          </a:p>
          <a:p>
            <a:pPr lvl="2"/>
            <a:r>
              <a:rPr lang="en-US" dirty="0"/>
              <a:t>Specified input; Specified output (i.e. labelled data).  SW figures out how to get from input to output by ingesting large amounts of data and working out the patterns to get from A to B</a:t>
            </a:r>
          </a:p>
          <a:p>
            <a:pPr lvl="1"/>
            <a:r>
              <a:rPr lang="en-US" dirty="0"/>
              <a:t>Unsupervised Learning</a:t>
            </a:r>
          </a:p>
          <a:p>
            <a:pPr lvl="2"/>
            <a:r>
              <a:rPr lang="en-US" dirty="0"/>
              <a:t>Massive amounts of data.  SW finds pattens in the data.  Self adjusting as more data is ingested</a:t>
            </a:r>
          </a:p>
          <a:p>
            <a:r>
              <a:rPr lang="en-US" dirty="0"/>
              <a:t>AI: Learns over time; algorithm adjusts on it's own over time e.g. Neural networks</a:t>
            </a:r>
          </a:p>
          <a:p>
            <a:pPr lvl="1"/>
            <a:r>
              <a:rPr lang="en-US" dirty="0"/>
              <a:t>Discriminative AI: Predicts outcomes or categorizes based on historical data e.g. NLP/ </a:t>
            </a:r>
            <a:r>
              <a:rPr lang="en-US"/>
              <a:t>Sentiment analysis …</a:t>
            </a:r>
            <a:endParaRPr lang="en-US" dirty="0"/>
          </a:p>
          <a:p>
            <a:pPr lvl="1"/>
            <a:r>
              <a:rPr lang="en-US" dirty="0"/>
              <a:t>Generative AI: Creates new data (output) e.g. ChatGPT/ Gemini/ DALLE-2 …</a:t>
            </a:r>
          </a:p>
          <a:p>
            <a:r>
              <a:rPr lang="en-US" dirty="0"/>
              <a:t>DS: The data and SW under the hood for both</a:t>
            </a:r>
          </a:p>
          <a:p>
            <a:r>
              <a:rPr lang="en-US" dirty="0"/>
              <a:t>Data Engineering?</a:t>
            </a:r>
          </a:p>
          <a:p>
            <a:pPr lvl="1"/>
            <a:r>
              <a:rPr lang="en-US" dirty="0"/>
              <a:t>Building all the tools and applications that use the data for use in Data Science</a:t>
            </a:r>
          </a:p>
        </p:txBody>
      </p:sp>
    </p:spTree>
    <p:extLst>
      <p:ext uri="{BB962C8B-B14F-4D97-AF65-F5344CB8AC3E}">
        <p14:creationId xmlns:p14="http://schemas.microsoft.com/office/powerpoint/2010/main" val="3539787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1159</Words>
  <Application>Microsoft Office PowerPoint</Application>
  <PresentationFormat>Widescreen</PresentationFormat>
  <Paragraphs>154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Wingdings</vt:lpstr>
      <vt:lpstr>Retrospect</vt:lpstr>
      <vt:lpstr>Data Science/ Engineering</vt:lpstr>
      <vt:lpstr>What does Arch/ Req have to do with it?</vt:lpstr>
      <vt:lpstr>What is Data Science?</vt:lpstr>
      <vt:lpstr>Data Science Projects</vt:lpstr>
      <vt:lpstr>Why do we need data?</vt:lpstr>
      <vt:lpstr>Types of analytics</vt:lpstr>
      <vt:lpstr>Basic steps</vt:lpstr>
      <vt:lpstr>The tools we use</vt:lpstr>
      <vt:lpstr>AI vs. ML vs. Data Science vs Engineering</vt:lpstr>
      <vt:lpstr>Raw Data vs Smart Data</vt:lpstr>
      <vt:lpstr>Arch impacts</vt:lpstr>
      <vt:lpstr>Data Science/ Architecture … not so different</vt:lpstr>
      <vt:lpstr>Data Cleaning</vt:lpstr>
      <vt:lpstr>Example</vt:lpstr>
      <vt:lpstr>Tools</vt:lpstr>
      <vt:lpstr>Analysis</vt:lpstr>
      <vt:lpstr>Linear regression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Kal Rabb</dc:creator>
  <cp:lastModifiedBy>Kal Rabb</cp:lastModifiedBy>
  <cp:revision>5</cp:revision>
  <dcterms:created xsi:type="dcterms:W3CDTF">2024-05-25T21:38:50Z</dcterms:created>
  <dcterms:modified xsi:type="dcterms:W3CDTF">2025-01-12T13:14:50Z</dcterms:modified>
</cp:coreProperties>
</file>